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CCFF"/>
    <a:srgbClr val="FF0066"/>
    <a:srgbClr val="0099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786" autoAdjust="0"/>
  </p:normalViewPr>
  <p:slideViewPr>
    <p:cSldViewPr snapToGrid="0">
      <p:cViewPr>
        <p:scale>
          <a:sx n="60" d="100"/>
          <a:sy n="60" d="100"/>
        </p:scale>
        <p:origin x="-165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F5DA0759-3AF1-48EA-9B7D-DCEE89D0B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53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3BE9A4-1CD1-47C1-9156-B146B0A8403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0AE1-FF19-4288-93CE-5F902ACE36D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C1CD07-FB16-49DC-A00B-96D1DFF996F3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8C47D0-A232-443C-813C-8887D6A17FE3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3EDBF4-888E-478F-BEB6-A573E26D7ABA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DA701-8308-465E-9078-C660DE8860C5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73DA52-D05B-4D6A-AADF-B3C0487BA23F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82F651-658F-4C70-BE8C-CCE7C75C8442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7BCB3A-B429-483A-BBFB-8482FBF8813A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43F787-53D6-4E57-9DA6-0DC8E8783A63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629891-3FBC-42D7-A8D0-5E6A80E38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578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E0E7E-7BAA-4EEF-A106-683678326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66707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485A-F484-4601-B33A-704A35A43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57836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8D23-DEDF-47F2-92EB-A44B0063E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93670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FCA0-E6BE-4D62-9534-D38926419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38103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8C39-E7C9-45B4-8DC5-3B1AA8886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32860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E15F4-CE4A-4A78-BC99-08907A1FC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31900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AA79-9360-4A51-9543-765F48E13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9778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BE16-38E8-40F0-9742-E6CF48287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05824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04C6E-D647-44BB-875D-ED6F8CACD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9156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8B1F-8F16-4BA8-BE3C-41F2C799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86829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2342E15A-D34A-4C98-BA47-E074CCC3B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4975"/>
            <a:ext cx="8861426" cy="2024446"/>
          </a:xfrm>
        </p:spPr>
        <p:txBody>
          <a:bodyPr/>
          <a:lstStyle/>
          <a:p>
            <a:pPr eaLnBrk="1" hangingPunct="1"/>
            <a:r>
              <a:rPr lang="en-US" altLang="en-US" sz="4000" b="0" dirty="0" smtClean="0">
                <a:solidFill>
                  <a:schemeClr val="tx1"/>
                </a:solidFill>
                <a:latin typeface="Comic Sans MS" pitchFamily="66" charset="0"/>
              </a:rPr>
              <a:t>Math Vocabulary</a:t>
            </a:r>
            <a:br>
              <a:rPr lang="en-US" altLang="en-US" sz="4000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altLang="en-US" b="0" dirty="0" smtClean="0">
                <a:solidFill>
                  <a:schemeClr val="tx1"/>
                </a:solidFill>
                <a:latin typeface="Comic Sans MS" pitchFamily="66" charset="0"/>
              </a:rPr>
              <a:t>Operations and Algebraic Thinking </a:t>
            </a:r>
            <a:r>
              <a:rPr lang="en-US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M05.B-O</a:t>
            </a:r>
            <a:r>
              <a:rPr lang="en-US" dirty="0" smtClean="0"/>
              <a:t> </a:t>
            </a:r>
            <a:r>
              <a:rPr lang="en-US" altLang="en-US" b="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altLang="en-US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altLang="en-US" sz="3200" b="0" dirty="0" smtClean="0">
                <a:solidFill>
                  <a:schemeClr val="tx1"/>
                </a:solidFill>
                <a:latin typeface="Comic Sans MS" pitchFamily="66" charset="0"/>
              </a:rPr>
              <a:t>variables &amp; expressions/order of operations</a:t>
            </a:r>
            <a:br>
              <a:rPr lang="en-US" altLang="en-US" sz="3200" b="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en-US" altLang="en-US" sz="1800" b="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0138" y="2703514"/>
            <a:ext cx="6105087" cy="12536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 smtClean="0">
                <a:latin typeface="Comic Sans MS" pitchFamily="66" charset="0"/>
              </a:rPr>
              <a:t>Aligning with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 smtClean="0">
                <a:latin typeface="Comic Sans MS" pitchFamily="66" charset="0"/>
              </a:rPr>
              <a:t>Pennsylvania Department of Education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 smtClean="0">
                <a:latin typeface="Comic Sans MS" pitchFamily="66" charset="0"/>
              </a:rPr>
              <a:t>Core Assessment Anchors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 smtClean="0">
                <a:latin typeface="Comic Sans MS" pitchFamily="66" charset="0"/>
              </a:rPr>
              <a:t>and enVision Math Textbook Topic </a:t>
            </a:r>
            <a:r>
              <a:rPr lang="en-US" altLang="en-US" sz="2000" dirty="0" smtClean="0">
                <a:latin typeface="Comic Sans MS" pitchFamily="66" charset="0"/>
              </a:rPr>
              <a:t>6 &amp; Topic 15</a:t>
            </a:r>
            <a:endParaRPr lang="en-US" altLang="en-US" sz="2000" dirty="0" smtClean="0">
              <a:latin typeface="Comic Sans MS" pitchFamily="66" charset="0"/>
            </a:endParaRPr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5422900" y="5507038"/>
            <a:ext cx="34385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omic Sans MS" pitchFamily="66" charset="0"/>
              </a:rPr>
              <a:t>©2011-2014 Caryn Dingman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omic Sans MS" pitchFamily="66" charset="0"/>
              </a:rPr>
              <a:t>www.mrsdingman.com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580E52-9859-4DFC-B455-167A57E4B2D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422400" y="296863"/>
            <a:ext cx="772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Comic Sans MS" pitchFamily="66" charset="0"/>
              </a:rPr>
              <a:t>order of operations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635125" y="911991"/>
            <a:ext cx="7202488" cy="4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Comic Sans MS" pitchFamily="66" charset="0"/>
              </a:rPr>
              <a:t>examples</a:t>
            </a:r>
            <a:endParaRPr lang="en-US" altLang="en-US" sz="3200" dirty="0">
              <a:latin typeface="Comic Sans MS" pitchFamily="66" charset="0"/>
            </a:endParaRPr>
          </a:p>
        </p:txBody>
      </p:sp>
      <p:pic>
        <p:nvPicPr>
          <p:cNvPr id="205834" name="Picture 10" descr="imagesCABST4V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01838"/>
            <a:ext cx="24796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517281" y="6418262"/>
            <a:ext cx="34385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©2011-2014 Caryn Dingman www.mrsdingman.com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05305" y="6378575"/>
            <a:ext cx="35480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enVision </a:t>
            </a:r>
            <a:r>
              <a:rPr lang="en-US" altLang="en-US" sz="1400" dirty="0" smtClean="0">
                <a:latin typeface="Comic Sans MS" pitchFamily="66" charset="0"/>
              </a:rPr>
              <a:t>Topic 6</a:t>
            </a:r>
            <a:endParaRPr lang="en-US" altLang="en-US" sz="1400" dirty="0">
              <a:latin typeface="Comic Sans MS" pitchFamily="66" charset="0"/>
            </a:endParaRPr>
          </a:p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PA </a:t>
            </a:r>
            <a:r>
              <a:rPr lang="en-US" altLang="en-US" sz="1400" dirty="0" smtClean="0">
                <a:latin typeface="Comic Sans MS" pitchFamily="66" charset="0"/>
              </a:rPr>
              <a:t>Core Assessment Anchor MO5.B-O</a:t>
            </a:r>
            <a:endParaRPr lang="en-US" altLang="en-US" sz="1400" dirty="0">
              <a:latin typeface="Comic Sans MS" pitchFamily="66" charset="0"/>
            </a:endParaRPr>
          </a:p>
        </p:txBody>
      </p:sp>
      <p:pic>
        <p:nvPicPr>
          <p:cNvPr id="18434" name="Picture 2" descr="http://coolmath.com/prealgebra/05-order-of-operations/images/order-of-operations-05-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42" y="2268264"/>
            <a:ext cx="23717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9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0F9403-0A19-41AB-861B-E66F1E59C6B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741488" y="479425"/>
            <a:ext cx="70326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>
                <a:latin typeface="Comic Sans MS" pitchFamily="66" charset="0"/>
              </a:rPr>
              <a:t>variable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784350" y="1347788"/>
            <a:ext cx="698976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>
                <a:latin typeface="Comic Sans MS" pitchFamily="66" charset="0"/>
              </a:rPr>
              <a:t>* a letter or symbol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4645025" y="3971925"/>
            <a:ext cx="268446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“a” is a variable</a:t>
            </a:r>
          </a:p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“x” is a variable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8325" y="2071688"/>
            <a:ext cx="69897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>
                <a:latin typeface="Comic Sans MS" pitchFamily="66" charset="0"/>
              </a:rPr>
              <a:t>* letter or symbol stands for an unknown number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39925" y="3409950"/>
            <a:ext cx="2849563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>
                <a:latin typeface="Comic Sans MS" pitchFamily="66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US" altLang="en-US" sz="3200">
                <a:latin typeface="Comic Sans MS" pitchFamily="66" charset="0"/>
              </a:rPr>
              <a:t>a + 2x + 10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501464" y="6319501"/>
            <a:ext cx="34385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©2011-2014 Caryn Dingman www.mrsdingman.com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89488" y="6279814"/>
            <a:ext cx="35480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enVision </a:t>
            </a:r>
            <a:r>
              <a:rPr lang="en-US" altLang="en-US" sz="1400" dirty="0" smtClean="0">
                <a:latin typeface="Comic Sans MS" pitchFamily="66" charset="0"/>
              </a:rPr>
              <a:t>Topic 6</a:t>
            </a:r>
            <a:endParaRPr lang="en-US" altLang="en-US" sz="1400" dirty="0">
              <a:latin typeface="Comic Sans MS" pitchFamily="66" charset="0"/>
            </a:endParaRPr>
          </a:p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PA </a:t>
            </a:r>
            <a:r>
              <a:rPr lang="en-US" altLang="en-US" sz="1400" dirty="0" smtClean="0">
                <a:latin typeface="Comic Sans MS" pitchFamily="66" charset="0"/>
              </a:rPr>
              <a:t>Core Assessment Anchor MO5.B-O</a:t>
            </a:r>
            <a:endParaRPr lang="en-US" alt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86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410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9D07B7-8B80-49EF-A676-041728AAA9E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741488" y="190609"/>
            <a:ext cx="70326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dirty="0">
                <a:latin typeface="Comic Sans MS" pitchFamily="66" charset="0"/>
              </a:rPr>
              <a:t>algebraic expression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860551" y="1009651"/>
            <a:ext cx="698976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 dirty="0">
                <a:latin typeface="Comic Sans MS" pitchFamily="66" charset="0"/>
              </a:rPr>
              <a:t>* a math phrase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8326" y="1652588"/>
            <a:ext cx="69897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>
                <a:latin typeface="Comic Sans MS" pitchFamily="66" charset="0"/>
              </a:rPr>
              <a:t>* has operational sign(s)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60551" y="2349501"/>
            <a:ext cx="698976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>
                <a:latin typeface="Comic Sans MS" pitchFamily="66" charset="0"/>
              </a:rPr>
              <a:t>* has variable(s) (letter or symbol)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47864" y="2992438"/>
            <a:ext cx="34956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>
                <a:latin typeface="Comic Sans MS" pitchFamily="66" charset="0"/>
              </a:rPr>
              <a:t>* has number(s)</a:t>
            </a:r>
          </a:p>
        </p:txBody>
      </p:sp>
      <p:pic>
        <p:nvPicPr>
          <p:cNvPr id="5129" name="Picture 2" descr="http://www.algebra-online.com/tutorials-4/radical-inequalities/articles_imgs/5354/introd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732213"/>
            <a:ext cx="26606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43539" y="3163888"/>
            <a:ext cx="36512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omic Sans MS" pitchFamily="66" charset="0"/>
              </a:rPr>
              <a:t>expressions have:</a:t>
            </a:r>
          </a:p>
          <a:p>
            <a:pPr eaLnBrk="1" hangingPunct="1"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omic Sans MS" pitchFamily="66" charset="0"/>
              </a:rPr>
              <a:t>NO equal sign</a:t>
            </a:r>
          </a:p>
          <a:p>
            <a:pPr eaLnBrk="1" hangingPunct="1"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omic Sans MS" pitchFamily="66" charset="0"/>
              </a:rPr>
              <a:t>NO answer part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01464" y="6319501"/>
            <a:ext cx="34385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©2011-2014 Caryn Dingman www.mrsdingman.com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789488" y="6279814"/>
            <a:ext cx="35480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enVision </a:t>
            </a:r>
            <a:r>
              <a:rPr lang="en-US" altLang="en-US" sz="1400" dirty="0" smtClean="0">
                <a:latin typeface="Comic Sans MS" pitchFamily="66" charset="0"/>
              </a:rPr>
              <a:t>Topic 6</a:t>
            </a:r>
            <a:endParaRPr lang="en-US" altLang="en-US" sz="1400" dirty="0">
              <a:latin typeface="Comic Sans MS" pitchFamily="66" charset="0"/>
            </a:endParaRPr>
          </a:p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PA </a:t>
            </a:r>
            <a:r>
              <a:rPr lang="en-US" altLang="en-US" sz="1400" dirty="0" smtClean="0">
                <a:latin typeface="Comic Sans MS" pitchFamily="66" charset="0"/>
              </a:rPr>
              <a:t>Core Assessment Anchor MO5.B-O</a:t>
            </a:r>
            <a:endParaRPr lang="en-US" alt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76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2B1B62-D088-4006-8F9B-C6A72159E99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741488" y="203200"/>
            <a:ext cx="70326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dirty="0">
                <a:latin typeface="Comic Sans MS" pitchFamily="66" charset="0"/>
              </a:rPr>
              <a:t>algebraic expressions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>
                <a:latin typeface="Comic Sans MS" pitchFamily="66" charset="0"/>
              </a:rPr>
              <a:t>addition clue or signal words</a:t>
            </a:r>
          </a:p>
        </p:txBody>
      </p:sp>
      <p:pic>
        <p:nvPicPr>
          <p:cNvPr id="6149" name="Picture 9" descr="https://lh4.googleusercontent.com/-nAANf4GCm5E/TYfiQYZ_DNI/AAAAAAAABTQ/xiIII6Dcdn8/s1600/IMG_0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463675"/>
            <a:ext cx="47371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01464" y="6319501"/>
            <a:ext cx="34385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©2011-2014 Caryn Dingman www.mrsdingman.com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89488" y="6279814"/>
            <a:ext cx="35480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enVision </a:t>
            </a:r>
            <a:r>
              <a:rPr lang="en-US" altLang="en-US" sz="1400" dirty="0" smtClean="0">
                <a:latin typeface="Comic Sans MS" pitchFamily="66" charset="0"/>
              </a:rPr>
              <a:t>Topic 6</a:t>
            </a:r>
            <a:endParaRPr lang="en-US" altLang="en-US" sz="1400" dirty="0">
              <a:latin typeface="Comic Sans MS" pitchFamily="66" charset="0"/>
            </a:endParaRPr>
          </a:p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PA </a:t>
            </a:r>
            <a:r>
              <a:rPr lang="en-US" altLang="en-US" sz="1400" dirty="0" smtClean="0">
                <a:latin typeface="Comic Sans MS" pitchFamily="66" charset="0"/>
              </a:rPr>
              <a:t>Core Assessment Anchor MO5.B-O</a:t>
            </a:r>
            <a:endParaRPr lang="en-US" alt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36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8A4D97-6214-487F-BDE9-840E5385594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741488" y="479425"/>
            <a:ext cx="70326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>
                <a:latin typeface="Comic Sans MS" pitchFamily="66" charset="0"/>
              </a:rPr>
              <a:t>algebraic expressions</a:t>
            </a:r>
          </a:p>
          <a:p>
            <a:pPr algn="ctr" eaLnBrk="1" hangingPunct="1">
              <a:buFontTx/>
              <a:buNone/>
            </a:pPr>
            <a:r>
              <a:rPr lang="en-US" altLang="en-US" sz="3600">
                <a:latin typeface="Comic Sans MS" pitchFamily="66" charset="0"/>
              </a:rPr>
              <a:t>subtraction clue or signal words</a:t>
            </a:r>
          </a:p>
        </p:txBody>
      </p:sp>
      <p:pic>
        <p:nvPicPr>
          <p:cNvPr id="7173" name="Picture 8" descr="https://lh4.googleusercontent.com/-vv6i4l3NDgY/TYfiTBKMkuI/AAAAAAAABTU/m4taGre4pi0/s1600/IMG_0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2300288"/>
            <a:ext cx="72580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01464" y="6319501"/>
            <a:ext cx="34385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©2011-2014 Caryn Dingman www.mrsdingman.com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89488" y="6279814"/>
            <a:ext cx="35480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enVision </a:t>
            </a:r>
            <a:r>
              <a:rPr lang="en-US" altLang="en-US" sz="1400" dirty="0" smtClean="0">
                <a:latin typeface="Comic Sans MS" pitchFamily="66" charset="0"/>
              </a:rPr>
              <a:t>Topic 6</a:t>
            </a:r>
            <a:endParaRPr lang="en-US" altLang="en-US" sz="1400" dirty="0">
              <a:latin typeface="Comic Sans MS" pitchFamily="66" charset="0"/>
            </a:endParaRPr>
          </a:p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PA </a:t>
            </a:r>
            <a:r>
              <a:rPr lang="en-US" altLang="en-US" sz="1400" dirty="0" smtClean="0">
                <a:latin typeface="Comic Sans MS" pitchFamily="66" charset="0"/>
              </a:rPr>
              <a:t>Core Assessment Anchor MO5.B-O</a:t>
            </a:r>
            <a:endParaRPr lang="en-US" alt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21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40B0DA-1673-4BE6-9591-FC4F2AA7B4B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495425" y="233363"/>
            <a:ext cx="75184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>
                <a:latin typeface="Comic Sans MS" pitchFamily="66" charset="0"/>
              </a:rPr>
              <a:t>algebraic expressions</a:t>
            </a:r>
          </a:p>
          <a:p>
            <a:pPr algn="ctr" eaLnBrk="1" hangingPunct="1">
              <a:buFontTx/>
              <a:buNone/>
            </a:pPr>
            <a:r>
              <a:rPr lang="en-US" altLang="en-US" sz="3600">
                <a:latin typeface="Comic Sans MS" pitchFamily="66" charset="0"/>
              </a:rPr>
              <a:t>multiplication clue or signal words</a:t>
            </a:r>
          </a:p>
        </p:txBody>
      </p:sp>
      <p:pic>
        <p:nvPicPr>
          <p:cNvPr id="8197" name="Picture 7" descr="http://mcdn1.teacherspayteachers.com/thumbitem/Multiplication-Key-Words/original-24809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489075"/>
            <a:ext cx="36004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01464" y="6319501"/>
            <a:ext cx="34385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©2011-2014 Caryn Dingman www.mrsdingman.com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89488" y="6279814"/>
            <a:ext cx="35480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enVision </a:t>
            </a:r>
            <a:r>
              <a:rPr lang="en-US" altLang="en-US" sz="1400" dirty="0" smtClean="0">
                <a:latin typeface="Comic Sans MS" pitchFamily="66" charset="0"/>
              </a:rPr>
              <a:t>Topic 6</a:t>
            </a:r>
            <a:endParaRPr lang="en-US" altLang="en-US" sz="1400" dirty="0">
              <a:latin typeface="Comic Sans MS" pitchFamily="66" charset="0"/>
            </a:endParaRPr>
          </a:p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PA </a:t>
            </a:r>
            <a:r>
              <a:rPr lang="en-US" altLang="en-US" sz="1400" dirty="0" smtClean="0">
                <a:latin typeface="Comic Sans MS" pitchFamily="66" charset="0"/>
              </a:rPr>
              <a:t>Core Assessment Anchor MO5.B-O</a:t>
            </a:r>
            <a:endParaRPr lang="en-US" alt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18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BF559F-39DE-43AC-8680-ABE9477DF35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741488" y="242943"/>
            <a:ext cx="70326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dirty="0">
                <a:latin typeface="Comic Sans MS" pitchFamily="66" charset="0"/>
              </a:rPr>
              <a:t>algebraic expressions</a:t>
            </a:r>
          </a:p>
          <a:p>
            <a:pPr algn="ctr" eaLnBrk="1" hangingPunct="1">
              <a:buFontTx/>
              <a:buNone/>
            </a:pPr>
            <a:r>
              <a:rPr lang="en-US" altLang="en-US" sz="4000" dirty="0">
                <a:latin typeface="Comic Sans MS" pitchFamily="66" charset="0"/>
              </a:rPr>
              <a:t>division clue or signal words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54275" y="3259138"/>
          <a:ext cx="5607050" cy="844554"/>
        </p:xfrm>
        <a:graphic>
          <a:graphicData uri="http://schemas.openxmlformats.org/drawingml/2006/table">
            <a:tbl>
              <a:tblPr/>
              <a:tblGrid>
                <a:gridCol w="5607050"/>
              </a:tblGrid>
              <a:tr h="8445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285685" marR="285685" marT="285117" marB="2851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23" name="Picture 9" descr="http://media-cache-ec0.pinimg.com/236x/27/28/ec/2728ecba6d87706bc4a23f4800ac01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33593"/>
            <a:ext cx="3395662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501464" y="6319501"/>
            <a:ext cx="34385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©2011-2014 Caryn Dingman www.mrsdingman.com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789488" y="6279814"/>
            <a:ext cx="35480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enVision </a:t>
            </a:r>
            <a:r>
              <a:rPr lang="en-US" altLang="en-US" sz="1400" dirty="0" smtClean="0">
                <a:latin typeface="Comic Sans MS" pitchFamily="66" charset="0"/>
              </a:rPr>
              <a:t>Topic 6</a:t>
            </a:r>
            <a:endParaRPr lang="en-US" altLang="en-US" sz="1400" dirty="0">
              <a:latin typeface="Comic Sans MS" pitchFamily="66" charset="0"/>
            </a:endParaRPr>
          </a:p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PA </a:t>
            </a:r>
            <a:r>
              <a:rPr lang="en-US" altLang="en-US" sz="1400" dirty="0" smtClean="0">
                <a:latin typeface="Comic Sans MS" pitchFamily="66" charset="0"/>
              </a:rPr>
              <a:t>Core Assessment Anchor MO5.B-O</a:t>
            </a:r>
            <a:endParaRPr lang="en-US" alt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54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4F24FE-1AB0-455B-8D3C-668BF27A104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741488" y="206375"/>
            <a:ext cx="70326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dirty="0">
                <a:latin typeface="Comic Sans MS" pitchFamily="66" charset="0"/>
              </a:rPr>
              <a:t>evaluate the expression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54275" y="3259138"/>
          <a:ext cx="5607050" cy="844552"/>
        </p:xfrm>
        <a:graphic>
          <a:graphicData uri="http://schemas.openxmlformats.org/drawingml/2006/table">
            <a:tbl>
              <a:tblPr/>
              <a:tblGrid>
                <a:gridCol w="5607050"/>
              </a:tblGrid>
              <a:tr h="84455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285685" marR="285685" marT="285116" marB="2851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47" name="TextBox 3"/>
          <p:cNvSpPr txBox="1">
            <a:spLocks noChangeArrowheads="1"/>
          </p:cNvSpPr>
          <p:nvPr/>
        </p:nvSpPr>
        <p:spPr bwMode="auto">
          <a:xfrm>
            <a:off x="1760539" y="840992"/>
            <a:ext cx="6726237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 sz="2800" dirty="0">
                <a:latin typeface="Comic Sans MS" pitchFamily="66" charset="0"/>
              </a:rPr>
              <a:t>* means to solve a problem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1722437" y="2325349"/>
            <a:ext cx="7421562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 sz="2800" dirty="0">
                <a:latin typeface="Comic Sans MS" pitchFamily="66" charset="0"/>
              </a:rPr>
              <a:t>* solve by replacing the variable with a number </a:t>
            </a:r>
          </a:p>
        </p:txBody>
      </p: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1741488" y="3351452"/>
            <a:ext cx="672465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 sz="2800" dirty="0">
                <a:latin typeface="Comic Sans MS" pitchFamily="66" charset="0"/>
              </a:rPr>
              <a:t>* use the operation given</a:t>
            </a:r>
          </a:p>
        </p:txBody>
      </p:sp>
      <p:pic>
        <p:nvPicPr>
          <p:cNvPr id="10251" name="Picture 11" descr="http://www.eduplace.com/math/mw/background/5/02/graphics/ts_5_2_tt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3913947"/>
            <a:ext cx="31051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9600" y="4507672"/>
            <a:ext cx="22494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Ø"/>
              <a:defRPr sz="2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Comic Sans MS" pitchFamily="66" charset="0"/>
              </a:rPr>
              <a:t>3 + X = 7</a:t>
            </a:r>
          </a:p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Comic Sans MS" pitchFamily="66" charset="0"/>
              </a:rPr>
              <a:t>X = 4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501464" y="6319501"/>
            <a:ext cx="34385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©2011-2014 Caryn Dingman www.mrsdingman.com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89488" y="6279814"/>
            <a:ext cx="35480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enVision </a:t>
            </a:r>
            <a:r>
              <a:rPr lang="en-US" altLang="en-US" sz="1400" dirty="0" smtClean="0">
                <a:latin typeface="Comic Sans MS" pitchFamily="66" charset="0"/>
              </a:rPr>
              <a:t>Topic 6</a:t>
            </a:r>
            <a:endParaRPr lang="en-US" altLang="en-US" sz="1400" dirty="0">
              <a:latin typeface="Comic Sans MS" pitchFamily="66" charset="0"/>
            </a:endParaRPr>
          </a:p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PA </a:t>
            </a:r>
            <a:r>
              <a:rPr lang="en-US" altLang="en-US" sz="1400" dirty="0" smtClean="0">
                <a:latin typeface="Comic Sans MS" pitchFamily="66" charset="0"/>
              </a:rPr>
              <a:t>Core Assessment Anchor MO5.B-O</a:t>
            </a:r>
            <a:endParaRPr lang="en-US" altLang="en-US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539" y="1493205"/>
            <a:ext cx="7383461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* “simplify the expression” - solve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8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40" y="4309055"/>
            <a:ext cx="446532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95E2A0-A65F-4B5C-81F5-20F02A55525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22400" y="154973"/>
            <a:ext cx="772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latin typeface="Comic Sans MS" pitchFamily="66" charset="0"/>
              </a:rPr>
              <a:t>order of operations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1635125" y="754336"/>
            <a:ext cx="7202488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itchFamily="66" charset="0"/>
              </a:rPr>
              <a:t>* the order in which operations are done to find an answer or solution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6311766" y="5463243"/>
            <a:ext cx="25908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in order, </a:t>
            </a:r>
            <a:r>
              <a:rPr lang="en-US" altLang="en-US" dirty="0" smtClean="0">
                <a:solidFill>
                  <a:srgbClr val="FF0000"/>
                </a:solidFill>
                <a:latin typeface="Comic Sans MS" pitchFamily="66" charset="0"/>
              </a:rPr>
              <a:t> left </a:t>
            </a:r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to right</a:t>
            </a:r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 flipH="1">
            <a:off x="5450285" y="5922824"/>
            <a:ext cx="3254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 flipH="1">
            <a:off x="5637078" y="5591830"/>
            <a:ext cx="674688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517281" y="6418262"/>
            <a:ext cx="34385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Comic Sans MS" pitchFamily="66" charset="0"/>
              </a:rPr>
              <a:t>©2011-2014 Caryn Dingman www.mrsdingman.com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805305" y="6378575"/>
            <a:ext cx="35480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enVision </a:t>
            </a:r>
            <a:r>
              <a:rPr lang="en-US" altLang="en-US" sz="1400" dirty="0" smtClean="0">
                <a:latin typeface="Comic Sans MS" pitchFamily="66" charset="0"/>
              </a:rPr>
              <a:t>Topic 6</a:t>
            </a:r>
            <a:endParaRPr lang="en-US" altLang="en-US" sz="1400" dirty="0">
              <a:latin typeface="Comic Sans MS" pitchFamily="66" charset="0"/>
            </a:endParaRPr>
          </a:p>
          <a:p>
            <a:pPr algn="r" eaLnBrk="1" hangingPunct="1"/>
            <a:r>
              <a:rPr lang="en-US" altLang="en-US" sz="1400" dirty="0">
                <a:latin typeface="Comic Sans MS" pitchFamily="66" charset="0"/>
              </a:rPr>
              <a:t>PA </a:t>
            </a:r>
            <a:r>
              <a:rPr lang="en-US" altLang="en-US" sz="1400" dirty="0" smtClean="0">
                <a:latin typeface="Comic Sans MS" pitchFamily="66" charset="0"/>
              </a:rPr>
              <a:t>Core Assessment Anchor MO5.B-O</a:t>
            </a:r>
            <a:endParaRPr lang="en-US" altLang="en-US" sz="1400" dirty="0">
              <a:latin typeface="Comic Sans MS" pitchFamily="66" charset="0"/>
            </a:endParaRP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6175638" y="5774393"/>
            <a:ext cx="2863056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in order, </a:t>
            </a:r>
            <a:r>
              <a:rPr lang="en-US" altLang="en-US" dirty="0" smtClean="0">
                <a:solidFill>
                  <a:srgbClr val="FF0000"/>
                </a:solidFill>
                <a:latin typeface="Comic Sans MS" pitchFamily="66" charset="0"/>
              </a:rPr>
              <a:t> left </a:t>
            </a:r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to right</a:t>
            </a:r>
          </a:p>
        </p:txBody>
      </p:sp>
      <p:pic>
        <p:nvPicPr>
          <p:cNvPr id="2060" name="Picture 12" descr="http://www.algebra-class.com/image-files/order-of-operation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1681480"/>
            <a:ext cx="7700963" cy="262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1935" y="1861709"/>
            <a:ext cx="22897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(brackets/braces)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46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/>
      <p:bldP spid="203787" grpId="0"/>
      <p:bldP spid="203788" grpId="0" animBg="1"/>
      <p:bldP spid="203790" grpId="0" animBg="1"/>
      <p:bldP spid="203789" grpId="0"/>
      <p:bldP spid="2" grpId="0"/>
    </p:bldLst>
  </p:timing>
</p:sld>
</file>

<file path=ppt/theme/theme1.xml><?xml version="1.0" encoding="utf-8"?>
<a:theme xmlns:a="http://schemas.openxmlformats.org/drawingml/2006/main" name="Classroom expectations">
  <a:themeElements>
    <a:clrScheme name="Classroom expecta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assroom expectation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sroom expec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</Template>
  <TotalTime>1049</TotalTime>
  <Words>331</Words>
  <Application>Microsoft Office PowerPoint</Application>
  <PresentationFormat>On-screen Show (4:3)</PresentationFormat>
  <Paragraphs>90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Classroom expectations</vt:lpstr>
      <vt:lpstr>Math Vocabulary Operations and Algebraic Thinking M05.B-O  variables &amp; expressions/order of operations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Expectations</dc:title>
  <dc:creator>Caryn</dc:creator>
  <cp:lastModifiedBy>Caryn</cp:lastModifiedBy>
  <cp:revision>256</cp:revision>
  <dcterms:created xsi:type="dcterms:W3CDTF">2010-10-25T09:59:57Z</dcterms:created>
  <dcterms:modified xsi:type="dcterms:W3CDTF">2014-11-03T11:37:55Z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