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F2043B6-12F3-43C7-B4E1-B16E823B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11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0CC1FF-9D04-4DF2-9DDB-1CFED7141C3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2A3FC-ED00-4C2F-9115-482E8AFF993F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F8DF-101B-4E94-B1E4-CC0AD49E8458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6E668-17A5-40C9-9BC7-E715CFEBDDB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599462-2977-46F2-A4E3-F51ECE8AC213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1B5D0-9E54-49B6-A8DA-F524CC7023F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0D389-0625-42AF-AB13-12182FECB84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34C8B-55A1-4260-9D86-8123B5FC200B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2A3FC-ED00-4C2F-9115-482E8AFF993F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2A3FC-ED00-4C2F-9115-482E8AFF993F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8C169-5A42-4F5F-8DEC-60E02A457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5821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9805-3E83-4BE5-AB1B-846D5DDA6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993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C355-83CF-4B6C-9752-C2F4FE25B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4456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13F6-AAD2-4399-9A10-D8B334D46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2231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5D15-3158-4C9B-8CFC-653510F4C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36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7EED-218D-454B-9C80-3C3B7E983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762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DEF9-9F6F-41B4-BA06-8728CF53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53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DC48B-E0FB-4E80-8B09-682E02541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039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7887-5264-4137-A382-11C848640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684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3990-1C4B-4FC9-B40A-72BBFCC7F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001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E9CB-6FC1-41E3-B3D7-941890DEC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39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9825FC4-8096-4153-A778-BAB3CCA59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4833938" y="5551489"/>
            <a:ext cx="39617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©</a:t>
            </a:r>
            <a:r>
              <a:rPr lang="en-US" altLang="en-US" sz="2000" dirty="0" smtClean="0">
                <a:latin typeface="Comic Sans MS" pitchFamily="66" charset="0"/>
              </a:rPr>
              <a:t>2010-2014 </a:t>
            </a:r>
            <a:r>
              <a:rPr lang="en-US" altLang="en-US" sz="2000" dirty="0">
                <a:latin typeface="Comic Sans MS" pitchFamily="66" charset="0"/>
              </a:rPr>
              <a:t>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1794" y="434975"/>
            <a:ext cx="8309632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M05.A-F</a:t>
            </a:r>
            <a:r>
              <a:rPr lang="en-US" dirty="0" smtClean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fractions &amp; decimals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0138" y="2703514"/>
            <a:ext cx="6105087" cy="1253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</a:t>
            </a:r>
            <a:r>
              <a:rPr lang="en-US" altLang="en-US" sz="2000" dirty="0">
                <a:latin typeface="Comic Sans MS" pitchFamily="66" charset="0"/>
              </a:rPr>
              <a:t>9</a:t>
            </a:r>
            <a:endParaRPr lang="en-US" alt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C7AAA-B9D7-4C32-9A91-13757A378DB0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58913" y="190160"/>
            <a:ext cx="7685087" cy="54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c</a:t>
            </a:r>
            <a:r>
              <a:rPr lang="en-US" altLang="en-US" sz="3600" dirty="0" smtClean="0">
                <a:latin typeface="Comic Sans MS" pitchFamily="66" charset="0"/>
              </a:rPr>
              <a:t>onnecting fractions &amp; decimals</a:t>
            </a:r>
            <a:endParaRPr lang="en-US" altLang="en-US" sz="3600" dirty="0">
              <a:latin typeface="Comic Sans MS" pitchFamily="66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54274" name="Picture 2" descr="http://mathematicsi.com/wp-content/uploads/2011/12/converting-fractions-to-decimals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97" y="1091953"/>
            <a:ext cx="4711111" cy="17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http://www.mathsisfun.com/definitions/images/decimal-fracti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403" y="1412199"/>
            <a:ext cx="1880235" cy="87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 descr="http://www.aldenschools.org/webpages/BNeidel/imageGallery/7-13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626" y="3500244"/>
            <a:ext cx="2803929" cy="185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0" name="Picture 8" descr="https://share.ehs.uen.org/sites/default/files/images/U3L1T1.0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385" y="3260872"/>
            <a:ext cx="3568254" cy="276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12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5CA6F-7598-4303-B53D-7496CB1909C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19263" y="261938"/>
            <a:ext cx="703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fraction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90675" y="957263"/>
            <a:ext cx="755332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describes one or more PARTS of a whole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631950" y="1609725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whole can be a region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765300" y="3603625"/>
            <a:ext cx="6553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examples: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31950" y="2241550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whole can be a set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1631950" y="2851150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whole can be a segment</a:t>
            </a:r>
          </a:p>
        </p:txBody>
      </p:sp>
      <p:pic>
        <p:nvPicPr>
          <p:cNvPr id="114702" name="Picture 14" descr="ANd9GcT4LjS8NITGPFu-CGzboTtduHMs7Z0aQ0qJUXGe8-Y8GjPPlrT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205288"/>
            <a:ext cx="260032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04" name="Picture 16" descr="ANd9GcSlIc34EwkjDIyqntYQmlKQoAvnBcFDm907oZ-lix5IzAZv9Ww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3965575"/>
            <a:ext cx="319881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06" name="Picture 18" descr="ANd9GcQTwsQiGpAMnmllaRkRCjOBtb9fBbAfpYwDxX1uj-JuiibCHgg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5" y="5491171"/>
            <a:ext cx="3450431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14694" grpId="0"/>
      <p:bldP spid="114695" grpId="0"/>
      <p:bldP spid="1146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458099-6607-4160-A20A-A37B085B169C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numerator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631950" y="1195388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top part of fraction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763713" y="4125913"/>
            <a:ext cx="6553200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Comic Sans MS" pitchFamily="66" charset="0"/>
              </a:rPr>
              <a:t>example: </a:t>
            </a:r>
            <a:r>
              <a:rPr lang="en-US" altLang="en-US" sz="4000">
                <a:solidFill>
                  <a:srgbClr val="FF0066"/>
                </a:solidFill>
                <a:latin typeface="Comic Sans MS" pitchFamily="66" charset="0"/>
              </a:rPr>
              <a:t>3</a:t>
            </a:r>
            <a:r>
              <a:rPr lang="en-US" altLang="en-US" sz="4000">
                <a:latin typeface="Comic Sans MS" pitchFamily="66" charset="0"/>
              </a:rPr>
              <a:t>/5</a:t>
            </a:r>
          </a:p>
          <a:p>
            <a:pPr eaLnBrk="1" hangingPunct="1"/>
            <a:r>
              <a:rPr lang="en-US" altLang="en-US" sz="4000">
                <a:solidFill>
                  <a:srgbClr val="FF0066"/>
                </a:solidFill>
                <a:latin typeface="Comic Sans MS" pitchFamily="66" charset="0"/>
              </a:rPr>
              <a:t>3</a:t>
            </a:r>
            <a:r>
              <a:rPr lang="en-US" altLang="en-US" sz="4000">
                <a:latin typeface="Comic Sans MS" pitchFamily="66" charset="0"/>
              </a:rPr>
              <a:t> out of 5 parts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800">
              <a:latin typeface="Comic Sans MS" pitchFamily="66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631950" y="2698750"/>
            <a:ext cx="75120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shows how many equal parts OUT OF total parts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631950" y="1957388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shown above the fraction bar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  <p:bldP spid="116742" grpId="0"/>
      <p:bldP spid="116743" grpId="0"/>
      <p:bldP spid="1167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7679E1-3836-4540-B493-E4EDFDF7E6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denominator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631950" y="1195388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bottom part of fraction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828800" y="3406775"/>
            <a:ext cx="6553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example: </a:t>
            </a:r>
            <a:r>
              <a:rPr lang="en-US" altLang="en-US" sz="4800" baseline="30000" dirty="0">
                <a:latin typeface="Comic Sans MS" pitchFamily="66" charset="0"/>
              </a:rPr>
              <a:t>3</a:t>
            </a:r>
            <a:r>
              <a:rPr lang="en-US" altLang="en-US" sz="4800" dirty="0">
                <a:latin typeface="Comic Sans MS" pitchFamily="66" charset="0"/>
              </a:rPr>
              <a:t>/</a:t>
            </a:r>
            <a:r>
              <a:rPr lang="en-US" altLang="en-US" sz="4800" baseline="-25000" dirty="0">
                <a:solidFill>
                  <a:srgbClr val="FF0066"/>
                </a:solidFill>
                <a:latin typeface="Comic Sans MS" pitchFamily="66" charset="0"/>
              </a:rPr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aseline="-25000" dirty="0">
                <a:latin typeface="Comic Sans MS" pitchFamily="66" charset="0"/>
              </a:rPr>
              <a:t>3 out of </a:t>
            </a:r>
            <a:r>
              <a:rPr lang="en-US" altLang="en-US" sz="4800" baseline="-25000" dirty="0">
                <a:solidFill>
                  <a:srgbClr val="FF0066"/>
                </a:solidFill>
                <a:latin typeface="Comic Sans MS" pitchFamily="66" charset="0"/>
              </a:rPr>
              <a:t>5</a:t>
            </a:r>
            <a:r>
              <a:rPr lang="en-US" altLang="en-US" sz="4800" baseline="-25000" dirty="0">
                <a:latin typeface="Comic Sans MS" pitchFamily="66" charset="0"/>
              </a:rPr>
              <a:t> </a:t>
            </a:r>
            <a:r>
              <a:rPr lang="en-US" altLang="en-US" sz="4800" baseline="-25000" dirty="0" smtClean="0">
                <a:latin typeface="Comic Sans MS" pitchFamily="66" charset="0"/>
              </a:rPr>
              <a:t>parts</a:t>
            </a:r>
            <a:endParaRPr lang="en-US" altLang="en-US" sz="4800" baseline="-25000" dirty="0">
              <a:latin typeface="Comic Sans MS" pitchFamily="66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631950" y="2566988"/>
            <a:ext cx="75120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Comic Sans MS" pitchFamily="66" charset="0"/>
              </a:rPr>
              <a:t>* represents TOTAL number of equal parts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631950" y="1892300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shown below the fraction bar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8789" grpId="0"/>
      <p:bldP spid="118790" grpId="0"/>
      <p:bldP spid="1187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60A807-E898-4A3E-A8FD-EF3F809EA1DA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712912" y="204674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improper fraction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631950" y="977900"/>
            <a:ext cx="751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Comic Sans MS" pitchFamily="66" charset="0"/>
              </a:rPr>
              <a:t>* numerator is larger than denominator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631950" y="1652815"/>
            <a:ext cx="751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>
                <a:latin typeface="Comic Sans MS" pitchFamily="66" charset="0"/>
              </a:rPr>
              <a:t>* can be changed to a mixed number</a:t>
            </a:r>
          </a:p>
        </p:txBody>
      </p:sp>
      <p:pic>
        <p:nvPicPr>
          <p:cNvPr id="120841" name="Picture 9" descr="ANd9GcT2wDCUjDmyBChKesC0cASJQ1kQbOlGUvX3BE8Gf_y6qNi6BzV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39" y="4684958"/>
            <a:ext cx="1600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0252" name="Picture 12" descr="http://www.mathexpression.com/image-files/convert-improper-frac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484" y="2665686"/>
            <a:ext cx="372903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utoUpdateAnimBg="0"/>
      <p:bldP spid="1208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1D1829-452C-403D-86A9-3EC2F9EE636C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63713" y="102281"/>
            <a:ext cx="703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mixed number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631950" y="769257"/>
            <a:ext cx="75120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a whole number AND a fraction</a:t>
            </a: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1631950" y="1370013"/>
            <a:ext cx="75120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can be changed to an improper fraction</a:t>
            </a:r>
          </a:p>
        </p:txBody>
      </p:sp>
      <p:pic>
        <p:nvPicPr>
          <p:cNvPr id="122899" name="Picture 19" descr="ANd9GcTAACal3lIvqcjWEuXYfFOshpSNAEDwdxQBPe8y7G26PmebaH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19" y="4351462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http://mrslaugsfourthgrade.weebly.com/uploads/1/4/7/4/14749530/7223031_ori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64" y="1807056"/>
            <a:ext cx="4541996" cy="228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8" y="4488543"/>
            <a:ext cx="3813334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  <p:bldP spid="1228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CAD4F-C7D8-4420-9EC6-A8A0A5785048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58913" y="189706"/>
            <a:ext cx="7685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equivalent fractions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501464" y="1011915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fractions that are equal</a:t>
            </a:r>
          </a:p>
        </p:txBody>
      </p:sp>
      <p:pic>
        <p:nvPicPr>
          <p:cNvPr id="131082" name="Picture 10" descr="ANd9GcTGz-nBXd0b9EdXEseI15gCbXeU4KxZYQoehjngGHU8IL5i-NTP9CdBZmN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06" y="1979484"/>
            <a:ext cx="2695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4345" name="Picture 9" descr="https://www.det.nsw.edu.au/eppcontent/glossary/app/resource/image/56.png?w=4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646" y="4056098"/>
            <a:ext cx="3604260" cy="215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http://www.green-planet-solar-energy.com/images/an-equivalent-fractio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389" y="1929589"/>
            <a:ext cx="3095625" cy="354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C7AAA-B9D7-4C32-9A91-13757A378DB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58913" y="190160"/>
            <a:ext cx="7685087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g</a:t>
            </a:r>
            <a:r>
              <a:rPr lang="en-US" altLang="en-US" sz="4000" dirty="0" smtClean="0">
                <a:latin typeface="Comic Sans MS" pitchFamily="66" charset="0"/>
              </a:rPr>
              <a:t>reatest common factor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631950" y="1200491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also called </a:t>
            </a:r>
            <a:r>
              <a:rPr lang="en-US" altLang="en-US" sz="3200" dirty="0" smtClean="0">
                <a:latin typeface="Comic Sans MS" pitchFamily="66" charset="0"/>
              </a:rPr>
              <a:t>GCF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2" y="2149796"/>
            <a:ext cx="664368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599" y="5111623"/>
            <a:ext cx="684371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C7AAA-B9D7-4C32-9A91-13757A378DB0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458913" y="190160"/>
            <a:ext cx="7685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simplest form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631950" y="852148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also called lowest terms</a:t>
            </a:r>
          </a:p>
        </p:txBody>
      </p:sp>
      <p:pic>
        <p:nvPicPr>
          <p:cNvPr id="133130" name="Picture 10" descr="ANd9GcTjtcTfhIjWtMz3wi5Tg513kvlo91z6dcvAQmJb7hA86vbctM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5" y="5030672"/>
            <a:ext cx="2500313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1631950" y="1417298"/>
            <a:ext cx="7512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directions may ask to “reduce”</a:t>
            </a:r>
          </a:p>
        </p:txBody>
      </p:sp>
      <p:pic>
        <p:nvPicPr>
          <p:cNvPr id="15371" name="Picture 11" descr="http://www.studyzone.org/testprep/math4/d/simp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2016011"/>
            <a:ext cx="49815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2010-2014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49788" y="6378571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9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Core Assessment </a:t>
            </a:r>
            <a:r>
              <a:rPr lang="en-US" altLang="en-US" sz="1400" dirty="0">
                <a:latin typeface="Comic Sans MS" pitchFamily="66" charset="0"/>
              </a:rPr>
              <a:t>Anchor </a:t>
            </a:r>
            <a:r>
              <a:rPr lang="en-US" altLang="en-US" sz="1400" dirty="0" smtClean="0">
                <a:latin typeface="Comic Sans MS" pitchFamily="66" charset="0"/>
              </a:rPr>
              <a:t>MO5.A-F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28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  <p:bldP spid="133133" grpId="0" autoUpdateAnimBg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496</TotalTime>
  <Words>311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Wingdings</vt:lpstr>
      <vt:lpstr>Comic Sans MS</vt:lpstr>
      <vt:lpstr>Classroom expectations</vt:lpstr>
      <vt:lpstr>Math Vocabulary Numbers and Operations M05.A-F  fractions &amp; decimals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144</cp:revision>
  <dcterms:created xsi:type="dcterms:W3CDTF">2010-10-25T09:59:57Z</dcterms:created>
  <dcterms:modified xsi:type="dcterms:W3CDTF">2014-07-11T10:36:35Z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